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72" r:id="rId5"/>
    <p:sldId id="290" r:id="rId6"/>
    <p:sldId id="274" r:id="rId7"/>
    <p:sldId id="283" r:id="rId8"/>
    <p:sldId id="417" r:id="rId9"/>
    <p:sldId id="419" r:id="rId10"/>
    <p:sldId id="424" r:id="rId11"/>
    <p:sldId id="429" r:id="rId12"/>
    <p:sldId id="430" r:id="rId13"/>
    <p:sldId id="438" r:id="rId14"/>
    <p:sldId id="277" r:id="rId15"/>
    <p:sldId id="279" r:id="rId16"/>
    <p:sldId id="433" r:id="rId17"/>
    <p:sldId id="295" r:id="rId18"/>
    <p:sldId id="29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675839" y="2588223"/>
            <a:ext cx="994467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kk-KZ" altLang="ru-RU" sz="2000" b="1" dirty="0"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>
              <a:spcAft>
                <a:spcPct val="0"/>
              </a:spcAft>
              <a:defRPr/>
            </a:pPr>
            <a:endParaRPr lang="kk-KZ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defRPr/>
            </a:pPr>
            <a:r>
              <a:rPr lang="kk-KZ" altLang="ru-RU" sz="2000" b="1" dirty="0">
                <a:latin typeface="Times New Roman" pitchFamily="18" charset="0"/>
                <a:cs typeface="Times New Roman" pitchFamily="18" charset="0"/>
              </a:rPr>
              <a:t>«РУХАНИ ЖАҢҒЫРУ» - БАЛАНЫҢ ЗИЯТКЕРЛІГІН  ДАМЫТУ НЕГІЗІ»</a:t>
            </a:r>
          </a:p>
          <a:p>
            <a:pPr algn="ctr">
              <a:spcAft>
                <a:spcPct val="0"/>
              </a:spcAft>
              <a:defRPr/>
            </a:pPr>
            <a:endParaRPr lang="kk-KZ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2020 – 2023 жылдар аралығындағы эксперименттік алаңы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defRPr/>
            </a:pPr>
            <a:endParaRPr lang="kk-KZ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2"/>
          <p:cNvSpPr txBox="1">
            <a:spLocks noChangeArrowheads="1"/>
          </p:cNvSpPr>
          <p:nvPr/>
        </p:nvSpPr>
        <p:spPr bwMode="auto">
          <a:xfrm>
            <a:off x="1360144" y="484442"/>
            <a:ext cx="8707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 қаласы әкімдігінің </a:t>
            </a:r>
          </a:p>
          <a:p>
            <a:pPr algn="ctr"/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№75 «Балалық шақ» балабақшасы» МКҚК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4727" y="6387921"/>
            <a:ext cx="27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Нур-Сұлтан қаласы, 2020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42" t="4037" r="19149" b="28297"/>
          <a:stretch/>
        </p:blipFill>
        <p:spPr>
          <a:xfrm>
            <a:off x="8797549" y="45864"/>
            <a:ext cx="3425589" cy="20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9276" y="1008910"/>
            <a:ext cx="6110453" cy="36970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br>
              <a:rPr lang="ru-RU" dirty="0"/>
            </a:br>
            <a:endParaRPr lang="en-US" dirty="0"/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01E5623A-0C20-4F64-822B-86EF929AEE29}"/>
              </a:ext>
            </a:extLst>
          </p:cNvPr>
          <p:cNvGrpSpPr/>
          <p:nvPr/>
        </p:nvGrpSpPr>
        <p:grpSpPr>
          <a:xfrm>
            <a:off x="283195" y="1378617"/>
            <a:ext cx="2615694" cy="3363332"/>
            <a:chOff x="9228771" y="2192407"/>
            <a:chExt cx="1702026" cy="218851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id="{DEE4196B-F305-45E9-8447-4E39287812D6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id="{CCC96843-7AD2-48DC-958B-9DFEA4C70C1A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1E296371-DC91-4C45-97A7-DC422770324B}"/>
              </a:ext>
            </a:extLst>
          </p:cNvPr>
          <p:cNvGrpSpPr/>
          <p:nvPr/>
        </p:nvGrpSpPr>
        <p:grpSpPr>
          <a:xfrm>
            <a:off x="4115047" y="1378617"/>
            <a:ext cx="2615694" cy="3363332"/>
            <a:chOff x="9228771" y="2192407"/>
            <a:chExt cx="1702026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id="{923012BC-D69D-4DE3-BF8B-C0CC8A965BE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DAC27F64-8E61-4085-9688-2D8E9AA4899C}"/>
              </a:ext>
            </a:extLst>
          </p:cNvPr>
          <p:cNvGrpSpPr/>
          <p:nvPr/>
        </p:nvGrpSpPr>
        <p:grpSpPr>
          <a:xfrm>
            <a:off x="8277266" y="1378617"/>
            <a:ext cx="2615694" cy="3363332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id="{214E7023-62F4-429E-8EB0-10415ED4A762}"/>
                </a:ext>
              </a:extLst>
            </p:cNvPr>
            <p:cNvSpPr/>
            <p:nvPr/>
          </p:nvSpPr>
          <p:spPr>
            <a:xfrm>
              <a:off x="9696003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5CA61EB5-10FC-4AB0-8490-8F2FDA99DD18}"/>
              </a:ext>
            </a:extLst>
          </p:cNvPr>
          <p:cNvSpPr/>
          <p:nvPr/>
        </p:nvSpPr>
        <p:spPr>
          <a:xfrm>
            <a:off x="1438221" y="1977869"/>
            <a:ext cx="739901" cy="8237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58997" y="3305200"/>
            <a:ext cx="26440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Материалдық-техникалық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Құмдағы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Этнолаборотория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Мультистудия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кабинеттері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«Гидропоника»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бөлмесі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 залы,  спорт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68177" y="3336287"/>
            <a:ext cx="2722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Бағдарламалық-әдістемелік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кабинет, </a:t>
            </a:r>
            <a:r>
              <a:rPr lang="kk-KZ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E-portfolio</a:t>
            </a:r>
            <a:r>
              <a:rPr lang="kk-KZ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электрондық жүйесі, электрондық анықтамалар жүйесі, әдістемелік көмекші құралдар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014353" y="3336287"/>
            <a:ext cx="2630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Кадрлық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арлығы - 26 олардың ішінде жоғары білімді - 21, орта арнаулы–5, жоғары санатты – 6, бірінші санатты – 7, екінші санатты –8 педагог</a:t>
            </a: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8372" y="2055914"/>
            <a:ext cx="784893" cy="6676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5590" y="1977868"/>
            <a:ext cx="1135081" cy="8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402" y="0"/>
            <a:ext cx="11882598" cy="2037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0" y="140609"/>
            <a:ext cx="12120123" cy="677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09937"/>
            <a:ext cx="12416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50126" y="-7689"/>
            <a:ext cx="11864026" cy="8702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кезеңдері: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023" y="939490"/>
            <a:ext cx="319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RU" dirty="0"/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 эскперименті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223" y="1782875"/>
            <a:ext cx="36369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Эксперименталды алаңның жұмыс жоспарын дайындау;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«Этнолаборотория» кабинеттін толықтыру, жабдықтау.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 эксперимент алаңына бекіту;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«Интеллектум – балабақша»  дамытушы ойындар лабороториясын ашу, жабдықтау;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«Фетрдан дайындалған әдістемелік- көрнекілік материалдарды әзірлеу әдіс-тәсілі» мастер-класс;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«Рухани жаңғыру – бала дамуының негізі» атты ата-аналарға арналған презентация;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ЭА жұмысының қорытынды балабақша ішілік семинары;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топтың отырысы: ЭА бойынша -  қорытындылау, жаңа оқу жылына дайындық.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922" y="939490"/>
            <a:ext cx="364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кезең 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эксперимент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9402" y="1774863"/>
            <a:ext cx="40042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тәжірибені жинақтау мен ұсыну;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«Құмдағы өрнектер»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құмда сурет салу технологиясы;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Құрақ, өру, тоқу, түйме технологиялары бойынша көрме;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Эсперимент алаңындағы топтарда мониторинг жүргізу;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 алаң жұмысы бойынша БАҚ және сайтта жүйелі түрде жариялау;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«Ұлттық педагогикалық кинезиология» (релаксацияға арналған жаттығуларды дайындау);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«Шыныдағы сурет» технологиясы бойынша мастер-класс;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ЭА жұмысының қорытынды қалалық семинары;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 тобының отырысы: 2021-2022 оқу жылындағы эксперименттік алаңның қорытындысы.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07405" y="939490"/>
            <a:ext cx="3912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кезең 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Қортыныды эксперимнет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1808" y="1782875"/>
            <a:ext cx="38786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ЭА жұмыс жоспары бойынша материалдарды жинақтау;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жұмысы бойынша топтарда диагностика жүргізу;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 алаң жұмысы бойынша БАҚ және сайтта жүйелі түрде жариялау;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Озық іс-тәжірибені басылымдарға шығару;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оқулықтар мен жинақтардың, дамыту ойындар жабдықтарының көрмесін ұйымдастыру;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семинар: «Рухани жаңғыру» - балалардың зияткерлік әлеуетін дамыту негізі»;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 қаласы Білім беруді жаңғырту орталығының ғылыми кеңесіне соңғы нәтижелерді ұсыну;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9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9012720-0511-4651-B886-648D06CCEC7E}"/>
              </a:ext>
            </a:extLst>
          </p:cNvPr>
          <p:cNvSpPr/>
          <p:nvPr/>
        </p:nvSpPr>
        <p:spPr>
          <a:xfrm>
            <a:off x="6230011" y="3855986"/>
            <a:ext cx="1384644" cy="3002014"/>
          </a:xfrm>
          <a:custGeom>
            <a:avLst/>
            <a:gdLst>
              <a:gd name="connsiteX0" fmla="*/ 86592 w 1257542"/>
              <a:gd name="connsiteY0" fmla="*/ 286 h 2726447"/>
              <a:gd name="connsiteX1" fmla="*/ 113308 w 1257542"/>
              <a:gd name="connsiteY1" fmla="*/ 13184 h 2726447"/>
              <a:gd name="connsiteX2" fmla="*/ 161670 w 1257542"/>
              <a:gd name="connsiteY2" fmla="*/ 109448 h 2726447"/>
              <a:gd name="connsiteX3" fmla="*/ 246420 w 1257542"/>
              <a:gd name="connsiteY3" fmla="*/ 403770 h 2726447"/>
              <a:gd name="connsiteX4" fmla="*/ 273595 w 1257542"/>
              <a:gd name="connsiteY4" fmla="*/ 436472 h 2726447"/>
              <a:gd name="connsiteX5" fmla="*/ 491458 w 1257542"/>
              <a:gd name="connsiteY5" fmla="*/ 504180 h 2726447"/>
              <a:gd name="connsiteX6" fmla="*/ 692739 w 1257542"/>
              <a:gd name="connsiteY6" fmla="*/ 498193 h 2726447"/>
              <a:gd name="connsiteX7" fmla="*/ 765053 w 1257542"/>
              <a:gd name="connsiteY7" fmla="*/ 485756 h 2726447"/>
              <a:gd name="connsiteX8" fmla="*/ 880203 w 1257542"/>
              <a:gd name="connsiteY8" fmla="*/ 436012 h 2726447"/>
              <a:gd name="connsiteX9" fmla="*/ 1189724 w 1257542"/>
              <a:gd name="connsiteY9" fmla="*/ 211700 h 2726447"/>
              <a:gd name="connsiteX10" fmla="*/ 1198476 w 1257542"/>
              <a:gd name="connsiteY10" fmla="*/ 205252 h 2726447"/>
              <a:gd name="connsiteX11" fmla="*/ 1250523 w 1257542"/>
              <a:gd name="connsiteY11" fmla="*/ 207556 h 2726447"/>
              <a:gd name="connsiteX12" fmla="*/ 1238548 w 1257542"/>
              <a:gd name="connsiteY12" fmla="*/ 257761 h 2726447"/>
              <a:gd name="connsiteX13" fmla="*/ 801901 w 1257542"/>
              <a:gd name="connsiteY13" fmla="*/ 599984 h 2726447"/>
              <a:gd name="connsiteX14" fmla="*/ 648982 w 1257542"/>
              <a:gd name="connsiteY14" fmla="*/ 701316 h 2726447"/>
              <a:gd name="connsiteX15" fmla="*/ 392429 w 1257542"/>
              <a:gd name="connsiteY15" fmla="*/ 927930 h 2726447"/>
              <a:gd name="connsiteX16" fmla="*/ 321498 w 1257542"/>
              <a:gd name="connsiteY16" fmla="*/ 1040775 h 2726447"/>
              <a:gd name="connsiteX17" fmla="*/ 304916 w 1257542"/>
              <a:gd name="connsiteY17" fmla="*/ 1124144 h 2726447"/>
              <a:gd name="connsiteX18" fmla="*/ 337619 w 1257542"/>
              <a:gd name="connsiteY18" fmla="*/ 1639092 h 2726447"/>
              <a:gd name="connsiteX19" fmla="*/ 371702 w 1257542"/>
              <a:gd name="connsiteY19" fmla="*/ 2071132 h 2726447"/>
              <a:gd name="connsiteX20" fmla="*/ 414077 w 1257542"/>
              <a:gd name="connsiteY20" fmla="*/ 2574565 h 2726447"/>
              <a:gd name="connsiteX21" fmla="*/ 426913 w 1257542"/>
              <a:gd name="connsiteY21" fmla="*/ 2726447 h 2726447"/>
              <a:gd name="connsiteX22" fmla="*/ 445 w 1257542"/>
              <a:gd name="connsiteY22" fmla="*/ 2726447 h 2726447"/>
              <a:gd name="connsiteX23" fmla="*/ 0 w 1257542"/>
              <a:gd name="connsiteY23" fmla="*/ 708685 h 2726447"/>
              <a:gd name="connsiteX24" fmla="*/ 22109 w 1257542"/>
              <a:gd name="connsiteY24" fmla="*/ 650650 h 2726447"/>
              <a:gd name="connsiteX25" fmla="*/ 46981 w 1257542"/>
              <a:gd name="connsiteY25" fmla="*/ 621171 h 2726447"/>
              <a:gd name="connsiteX26" fmla="*/ 87975 w 1257542"/>
              <a:gd name="connsiteY26" fmla="*/ 470556 h 2726447"/>
              <a:gd name="connsiteX27" fmla="*/ 55733 w 1257542"/>
              <a:gd name="connsiteY27" fmla="*/ 93788 h 2726447"/>
              <a:gd name="connsiteX28" fmla="*/ 55733 w 1257542"/>
              <a:gd name="connsiteY28" fmla="*/ 31147 h 2726447"/>
              <a:gd name="connsiteX29" fmla="*/ 86592 w 1257542"/>
              <a:gd name="connsiteY29" fmla="*/ 286 h 27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542" h="2726447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chemeClr val="accent4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865FC53-E62F-4EBE-819D-1A195F03D3CA}"/>
              </a:ext>
            </a:extLst>
          </p:cNvPr>
          <p:cNvSpPr/>
          <p:nvPr/>
        </p:nvSpPr>
        <p:spPr>
          <a:xfrm>
            <a:off x="4535359" y="3852840"/>
            <a:ext cx="1384277" cy="3005161"/>
          </a:xfrm>
          <a:custGeom>
            <a:avLst/>
            <a:gdLst>
              <a:gd name="connsiteX0" fmla="*/ 1170617 w 1257209"/>
              <a:gd name="connsiteY0" fmla="*/ 842 h 2729305"/>
              <a:gd name="connsiteX1" fmla="*/ 1201478 w 1257209"/>
              <a:gd name="connsiteY1" fmla="*/ 38149 h 2729305"/>
              <a:gd name="connsiteX2" fmla="*/ 1192265 w 1257209"/>
              <a:gd name="connsiteY2" fmla="*/ 241734 h 2729305"/>
              <a:gd name="connsiteX3" fmla="*/ 1168314 w 1257209"/>
              <a:gd name="connsiteY3" fmla="*/ 494141 h 2729305"/>
              <a:gd name="connsiteX4" fmla="*/ 1200556 w 1257209"/>
              <a:gd name="connsiteY4" fmla="*/ 609290 h 2729305"/>
              <a:gd name="connsiteX5" fmla="*/ 1230035 w 1257209"/>
              <a:gd name="connsiteY5" fmla="*/ 646599 h 2729305"/>
              <a:gd name="connsiteX6" fmla="*/ 1257209 w 1257209"/>
              <a:gd name="connsiteY6" fmla="*/ 717531 h 2729305"/>
              <a:gd name="connsiteX7" fmla="*/ 1256760 w 1257209"/>
              <a:gd name="connsiteY7" fmla="*/ 2729305 h 2729305"/>
              <a:gd name="connsiteX8" fmla="*/ 831157 w 1257209"/>
              <a:gd name="connsiteY8" fmla="*/ 2729305 h 2729305"/>
              <a:gd name="connsiteX9" fmla="*/ 831157 w 1257209"/>
              <a:gd name="connsiteY9" fmla="*/ 2718365 h 2729305"/>
              <a:gd name="connsiteX10" fmla="*/ 887811 w 1257209"/>
              <a:gd name="connsiteY10" fmla="*/ 2050498 h 2729305"/>
              <a:gd name="connsiteX11" fmla="*/ 933870 w 1257209"/>
              <a:gd name="connsiteY11" fmla="*/ 1457250 h 2729305"/>
              <a:gd name="connsiteX12" fmla="*/ 953216 w 1257209"/>
              <a:gd name="connsiteY12" fmla="*/ 1149110 h 2729305"/>
              <a:gd name="connsiteX13" fmla="*/ 910380 w 1257209"/>
              <a:gd name="connsiteY13" fmla="*/ 992507 h 2729305"/>
              <a:gd name="connsiteX14" fmla="*/ 760686 w 1257209"/>
              <a:gd name="connsiteY14" fmla="*/ 824389 h 2729305"/>
              <a:gd name="connsiteX15" fmla="*/ 491698 w 1257209"/>
              <a:gd name="connsiteY15" fmla="*/ 626332 h 2729305"/>
              <a:gd name="connsiteX16" fmla="*/ 383457 w 1257209"/>
              <a:gd name="connsiteY16" fmla="*/ 547110 h 2729305"/>
              <a:gd name="connsiteX17" fmla="*/ 22348 w 1257209"/>
              <a:gd name="connsiteY17" fmla="*/ 263382 h 2729305"/>
              <a:gd name="connsiteX18" fmla="*/ 10833 w 1257209"/>
              <a:gd name="connsiteY18" fmla="*/ 254170 h 2729305"/>
              <a:gd name="connsiteX19" fmla="*/ 6688 w 1257209"/>
              <a:gd name="connsiteY19" fmla="*/ 210873 h 2729305"/>
              <a:gd name="connsiteX20" fmla="*/ 50905 w 1257209"/>
              <a:gd name="connsiteY20" fmla="*/ 203043 h 2729305"/>
              <a:gd name="connsiteX21" fmla="*/ 107558 w 1257209"/>
              <a:gd name="connsiteY21" fmla="*/ 244037 h 2729305"/>
              <a:gd name="connsiteX22" fmla="*/ 358585 w 1257209"/>
              <a:gd name="connsiteY22" fmla="*/ 426433 h 2729305"/>
              <a:gd name="connsiteX23" fmla="*/ 548351 w 1257209"/>
              <a:gd name="connsiteY23" fmla="*/ 498747 h 2729305"/>
              <a:gd name="connsiteX24" fmla="*/ 681924 w 1257209"/>
              <a:gd name="connsiteY24" fmla="*/ 510262 h 2729305"/>
              <a:gd name="connsiteX25" fmla="*/ 979009 w 1257209"/>
              <a:gd name="connsiteY25" fmla="*/ 441172 h 2729305"/>
              <a:gd name="connsiteX26" fmla="*/ 1012632 w 1257209"/>
              <a:gd name="connsiteY26" fmla="*/ 400639 h 2729305"/>
              <a:gd name="connsiteX27" fmla="*/ 1102909 w 1257209"/>
              <a:gd name="connsiteY27" fmla="*/ 92500 h 2729305"/>
              <a:gd name="connsiteX28" fmla="*/ 1140218 w 1257209"/>
              <a:gd name="connsiteY28" fmla="*/ 19266 h 2729305"/>
              <a:gd name="connsiteX29" fmla="*/ 1170617 w 1257209"/>
              <a:gd name="connsiteY29" fmla="*/ 842 h 27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209" h="2729305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chemeClr val="accent3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192C33-22E9-490B-8455-FDBFD3D3865F}"/>
              </a:ext>
            </a:extLst>
          </p:cNvPr>
          <p:cNvGrpSpPr/>
          <p:nvPr/>
        </p:nvGrpSpPr>
        <p:grpSpPr>
          <a:xfrm>
            <a:off x="3784154" y="1765969"/>
            <a:ext cx="4623692" cy="3326062"/>
            <a:chOff x="3784154" y="1759234"/>
            <a:chExt cx="4623692" cy="3326062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8C9D1F-5F90-49A9-B98A-BD4DF7B96677}"/>
                </a:ext>
              </a:extLst>
            </p:cNvPr>
            <p:cNvSpPr/>
            <p:nvPr/>
          </p:nvSpPr>
          <p:spPr>
            <a:xfrm>
              <a:off x="8068055" y="4002915"/>
              <a:ext cx="339791" cy="157217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CB296D-2C4A-49B6-BD5D-E5AA37F94CC1}"/>
                </a:ext>
              </a:extLst>
            </p:cNvPr>
            <p:cNvSpPr/>
            <p:nvPr/>
          </p:nvSpPr>
          <p:spPr>
            <a:xfrm>
              <a:off x="5596698" y="2945459"/>
              <a:ext cx="355005" cy="816512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6E75B9-B6E9-41D2-8361-1EF39398894E}"/>
                </a:ext>
              </a:extLst>
            </p:cNvPr>
            <p:cNvSpPr/>
            <p:nvPr/>
          </p:nvSpPr>
          <p:spPr>
            <a:xfrm>
              <a:off x="6234879" y="2947995"/>
              <a:ext cx="355005" cy="816512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B2E253-C3AE-4F4B-BB32-33BDBB74B23F}"/>
                </a:ext>
              </a:extLst>
            </p:cNvPr>
            <p:cNvSpPr/>
            <p:nvPr/>
          </p:nvSpPr>
          <p:spPr>
            <a:xfrm>
              <a:off x="3797340" y="3458189"/>
              <a:ext cx="684653" cy="507151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A8C7E2-B086-448B-9869-1232751284AE}"/>
                </a:ext>
              </a:extLst>
            </p:cNvPr>
            <p:cNvSpPr/>
            <p:nvPr/>
          </p:nvSpPr>
          <p:spPr>
            <a:xfrm>
              <a:off x="7708991" y="3460499"/>
              <a:ext cx="684653" cy="502079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B85942-2A54-459C-BB68-3E8C85E6ADCA}"/>
                </a:ext>
              </a:extLst>
            </p:cNvPr>
            <p:cNvSpPr/>
            <p:nvPr/>
          </p:nvSpPr>
          <p:spPr>
            <a:xfrm>
              <a:off x="5755131" y="2039181"/>
              <a:ext cx="355005" cy="816512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840407-BA6A-41A5-AA32-08E8DB9E5F17}"/>
                </a:ext>
              </a:extLst>
            </p:cNvPr>
            <p:cNvSpPr/>
            <p:nvPr/>
          </p:nvSpPr>
          <p:spPr>
            <a:xfrm>
              <a:off x="4521527" y="2706084"/>
              <a:ext cx="380363" cy="791155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029335-B073-4046-8EA8-2B85877DEF0F}"/>
                </a:ext>
              </a:extLst>
            </p:cNvPr>
            <p:cNvSpPr/>
            <p:nvPr/>
          </p:nvSpPr>
          <p:spPr>
            <a:xfrm>
              <a:off x="7288955" y="2708113"/>
              <a:ext cx="380363" cy="791155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DD587F-62FE-4426-84D7-B80FB5F61475}"/>
                </a:ext>
              </a:extLst>
            </p:cNvPr>
            <p:cNvSpPr/>
            <p:nvPr/>
          </p:nvSpPr>
          <p:spPr>
            <a:xfrm>
              <a:off x="4631604" y="4630173"/>
              <a:ext cx="456435" cy="451365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F449B9-58D0-4ED2-8A83-7DCC1848F277}"/>
                </a:ext>
              </a:extLst>
            </p:cNvPr>
            <p:cNvSpPr/>
            <p:nvPr/>
          </p:nvSpPr>
          <p:spPr>
            <a:xfrm>
              <a:off x="7097876" y="4628810"/>
              <a:ext cx="461507" cy="456435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CC91A8-FCE9-4F83-886C-F4E8274F525D}"/>
                </a:ext>
              </a:extLst>
            </p:cNvPr>
            <p:cNvSpPr/>
            <p:nvPr/>
          </p:nvSpPr>
          <p:spPr>
            <a:xfrm>
              <a:off x="4997751" y="2561546"/>
              <a:ext cx="314433" cy="60858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D6DF86-BE58-4009-888B-149CA0D1C9FE}"/>
                </a:ext>
              </a:extLst>
            </p:cNvPr>
            <p:cNvSpPr/>
            <p:nvPr/>
          </p:nvSpPr>
          <p:spPr>
            <a:xfrm>
              <a:off x="6874160" y="2561039"/>
              <a:ext cx="314433" cy="60858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A987D7-BFFF-4BD6-9B85-CFB811B9B421}"/>
                </a:ext>
              </a:extLst>
            </p:cNvPr>
            <p:cNvSpPr/>
            <p:nvPr/>
          </p:nvSpPr>
          <p:spPr>
            <a:xfrm>
              <a:off x="5275101" y="3555561"/>
              <a:ext cx="319505" cy="603508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ADFDBD-E339-467E-95E5-B20D9CA659EF}"/>
                </a:ext>
              </a:extLst>
            </p:cNvPr>
            <p:cNvSpPr/>
            <p:nvPr/>
          </p:nvSpPr>
          <p:spPr>
            <a:xfrm>
              <a:off x="6595493" y="3558098"/>
              <a:ext cx="319505" cy="60858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55CA37-D0B0-43DE-9115-DF5915C541EC}"/>
                </a:ext>
              </a:extLst>
            </p:cNvPr>
            <p:cNvSpPr/>
            <p:nvPr/>
          </p:nvSpPr>
          <p:spPr>
            <a:xfrm>
              <a:off x="6438918" y="2425124"/>
              <a:ext cx="319505" cy="60858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042FAE-410E-41EB-847D-3B896754D53B}"/>
                </a:ext>
              </a:extLst>
            </p:cNvPr>
            <p:cNvSpPr/>
            <p:nvPr/>
          </p:nvSpPr>
          <p:spPr>
            <a:xfrm>
              <a:off x="5223962" y="2015852"/>
              <a:ext cx="294148" cy="578152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241B6C-815D-4404-AC99-AED87F86AF30}"/>
                </a:ext>
              </a:extLst>
            </p:cNvPr>
            <p:cNvSpPr/>
            <p:nvPr/>
          </p:nvSpPr>
          <p:spPr>
            <a:xfrm>
              <a:off x="6693372" y="2009260"/>
              <a:ext cx="253576" cy="613653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04707-A84F-42C5-AF0D-5B70F04C79E8}"/>
                </a:ext>
              </a:extLst>
            </p:cNvPr>
            <p:cNvSpPr/>
            <p:nvPr/>
          </p:nvSpPr>
          <p:spPr>
            <a:xfrm>
              <a:off x="7207301" y="2225306"/>
              <a:ext cx="243432" cy="593366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A167DC-6F3B-4F14-A571-6CEED4BFEE18}"/>
                </a:ext>
              </a:extLst>
            </p:cNvPr>
            <p:cNvSpPr/>
            <p:nvPr/>
          </p:nvSpPr>
          <p:spPr>
            <a:xfrm>
              <a:off x="7515768" y="4176313"/>
              <a:ext cx="557866" cy="29921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2468A4-531B-4DB2-BB7D-1989220316F8}"/>
                </a:ext>
              </a:extLst>
            </p:cNvPr>
            <p:cNvSpPr/>
            <p:nvPr/>
          </p:nvSpPr>
          <p:spPr>
            <a:xfrm>
              <a:off x="5458895" y="2485473"/>
              <a:ext cx="238361" cy="603508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DCAFC9-9670-4E78-8739-0F8A613A449F}"/>
                </a:ext>
              </a:extLst>
            </p:cNvPr>
            <p:cNvSpPr/>
            <p:nvPr/>
          </p:nvSpPr>
          <p:spPr>
            <a:xfrm>
              <a:off x="4115323" y="4175807"/>
              <a:ext cx="557866" cy="29921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5AB58C-DFA7-46F3-8CC1-42B2933B876B}"/>
                </a:ext>
              </a:extLst>
            </p:cNvPr>
            <p:cNvSpPr/>
            <p:nvPr/>
          </p:nvSpPr>
          <p:spPr>
            <a:xfrm>
              <a:off x="7025905" y="3379580"/>
              <a:ext cx="248504" cy="593366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DF5ACC-D509-44E9-9C23-447B90363803}"/>
                </a:ext>
              </a:extLst>
            </p:cNvPr>
            <p:cNvSpPr/>
            <p:nvPr/>
          </p:nvSpPr>
          <p:spPr>
            <a:xfrm>
              <a:off x="4912906" y="3379580"/>
              <a:ext cx="248504" cy="593366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63D445-046D-4A71-BC3E-E1E25978CFE3}"/>
                </a:ext>
              </a:extLst>
            </p:cNvPr>
            <p:cNvSpPr/>
            <p:nvPr/>
          </p:nvSpPr>
          <p:spPr>
            <a:xfrm>
              <a:off x="4717381" y="2246099"/>
              <a:ext cx="248504" cy="593366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C756B-90AB-49EE-A120-23A4D365E18F}"/>
                </a:ext>
              </a:extLst>
            </p:cNvPr>
            <p:cNvSpPr/>
            <p:nvPr/>
          </p:nvSpPr>
          <p:spPr>
            <a:xfrm>
              <a:off x="6006760" y="2714198"/>
              <a:ext cx="248504" cy="593366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403A17-1D9A-443E-AA18-D9D624F6D34D}"/>
                </a:ext>
              </a:extLst>
            </p:cNvPr>
            <p:cNvSpPr/>
            <p:nvPr/>
          </p:nvSpPr>
          <p:spPr>
            <a:xfrm>
              <a:off x="6340735" y="1899209"/>
              <a:ext cx="233290" cy="517293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BD6A8A-71DB-4670-B948-24232A34C41F}"/>
                </a:ext>
              </a:extLst>
            </p:cNvPr>
            <p:cNvSpPr/>
            <p:nvPr/>
          </p:nvSpPr>
          <p:spPr>
            <a:xfrm>
              <a:off x="7444258" y="4536496"/>
              <a:ext cx="456435" cy="263718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9399ED-6DA2-4EA0-968C-3D54EB971B1F}"/>
                </a:ext>
              </a:extLst>
            </p:cNvPr>
            <p:cNvSpPr/>
            <p:nvPr/>
          </p:nvSpPr>
          <p:spPr>
            <a:xfrm>
              <a:off x="4293334" y="4537874"/>
              <a:ext cx="446292" cy="263718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893ABE-14CC-4970-AB9F-3409308B7F10}"/>
                </a:ext>
              </a:extLst>
            </p:cNvPr>
            <p:cNvSpPr/>
            <p:nvPr/>
          </p:nvSpPr>
          <p:spPr>
            <a:xfrm>
              <a:off x="4267355" y="3020518"/>
              <a:ext cx="228217" cy="491936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56DC5D-23F4-4277-8CF0-9C269D0B6471}"/>
                </a:ext>
              </a:extLst>
            </p:cNvPr>
            <p:cNvSpPr/>
            <p:nvPr/>
          </p:nvSpPr>
          <p:spPr>
            <a:xfrm>
              <a:off x="7694008" y="3014432"/>
              <a:ext cx="223145" cy="502079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9C7A1-1391-4633-99F6-90DDD9DBF295}"/>
                </a:ext>
              </a:extLst>
            </p:cNvPr>
            <p:cNvSpPr/>
            <p:nvPr/>
          </p:nvSpPr>
          <p:spPr>
            <a:xfrm>
              <a:off x="7729698" y="2522496"/>
              <a:ext cx="268790" cy="395578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858C9B-F521-42DD-83C2-33761AB1509D}"/>
                </a:ext>
              </a:extLst>
            </p:cNvPr>
            <p:cNvSpPr/>
            <p:nvPr/>
          </p:nvSpPr>
          <p:spPr>
            <a:xfrm>
              <a:off x="4190694" y="2523003"/>
              <a:ext cx="268790" cy="390506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7AF47C-1BE0-40A1-85CA-BC71C9048F8E}"/>
                </a:ext>
              </a:extLst>
            </p:cNvPr>
            <p:cNvSpPr/>
            <p:nvPr/>
          </p:nvSpPr>
          <p:spPr>
            <a:xfrm>
              <a:off x="6084373" y="1759234"/>
              <a:ext cx="213003" cy="486865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FECC40-DBF5-4796-945D-B3C727D32996}"/>
                </a:ext>
              </a:extLst>
            </p:cNvPr>
            <p:cNvSpPr/>
            <p:nvPr/>
          </p:nvSpPr>
          <p:spPr>
            <a:xfrm>
              <a:off x="5017037" y="4845998"/>
              <a:ext cx="349934" cy="23836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9E02017-A4C3-4F1E-9A8E-3E0B9BF56D19}"/>
                </a:ext>
              </a:extLst>
            </p:cNvPr>
            <p:cNvSpPr/>
            <p:nvPr/>
          </p:nvSpPr>
          <p:spPr>
            <a:xfrm>
              <a:off x="6821479" y="4846935"/>
              <a:ext cx="349934" cy="23836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F01329-4D05-4F22-A084-27B35729D2EB}"/>
                </a:ext>
              </a:extLst>
            </p:cNvPr>
            <p:cNvSpPr/>
            <p:nvPr/>
          </p:nvSpPr>
          <p:spPr>
            <a:xfrm>
              <a:off x="5986281" y="3546941"/>
              <a:ext cx="218075" cy="380363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B29F84-91A2-4744-85C6-FCB05B806064}"/>
                </a:ext>
              </a:extLst>
            </p:cNvPr>
            <p:cNvSpPr/>
            <p:nvPr/>
          </p:nvSpPr>
          <p:spPr>
            <a:xfrm>
              <a:off x="7403018" y="3476953"/>
              <a:ext cx="213003" cy="385433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3FA34A-C84E-4A0F-AAF9-F5DE001954E5}"/>
                </a:ext>
              </a:extLst>
            </p:cNvPr>
            <p:cNvSpPr/>
            <p:nvPr/>
          </p:nvSpPr>
          <p:spPr>
            <a:xfrm>
              <a:off x="4569552" y="3477967"/>
              <a:ext cx="218075" cy="380363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7B195E-3D6C-453C-A5CA-A1C65AA5D3D1}"/>
                </a:ext>
              </a:extLst>
            </p:cNvPr>
            <p:cNvSpPr/>
            <p:nvPr/>
          </p:nvSpPr>
          <p:spPr>
            <a:xfrm>
              <a:off x="3921952" y="2963210"/>
              <a:ext cx="213003" cy="390506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96E67E1-B936-4CFF-BE25-D1CFF26FDA54}"/>
                </a:ext>
              </a:extLst>
            </p:cNvPr>
            <p:cNvSpPr/>
            <p:nvPr/>
          </p:nvSpPr>
          <p:spPr>
            <a:xfrm>
              <a:off x="8053849" y="2964224"/>
              <a:ext cx="218075" cy="385433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3AE3ACC-FC79-4614-A4D2-B62B3698FA2E}"/>
                </a:ext>
              </a:extLst>
            </p:cNvPr>
            <p:cNvSpPr/>
            <p:nvPr/>
          </p:nvSpPr>
          <p:spPr>
            <a:xfrm>
              <a:off x="6637102" y="3120933"/>
              <a:ext cx="218075" cy="385433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D74AFB-54FE-4372-8ACD-4748B6C1C261}"/>
                </a:ext>
              </a:extLst>
            </p:cNvPr>
            <p:cNvSpPr/>
            <p:nvPr/>
          </p:nvSpPr>
          <p:spPr>
            <a:xfrm>
              <a:off x="5336010" y="3122455"/>
              <a:ext cx="218075" cy="375291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89392D-9918-44C7-B384-E68F2522E9F0}"/>
                </a:ext>
              </a:extLst>
            </p:cNvPr>
            <p:cNvSpPr/>
            <p:nvPr/>
          </p:nvSpPr>
          <p:spPr>
            <a:xfrm>
              <a:off x="5523634" y="2012302"/>
              <a:ext cx="223145" cy="329649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860CAEA-CBE9-4E83-AB51-17262F27C9AE}"/>
                </a:ext>
              </a:extLst>
            </p:cNvPr>
            <p:cNvSpPr/>
            <p:nvPr/>
          </p:nvSpPr>
          <p:spPr>
            <a:xfrm>
              <a:off x="4839912" y="3901873"/>
              <a:ext cx="329649" cy="461507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1C705AA-2563-488B-B437-FB2AD02656E6}"/>
                </a:ext>
              </a:extLst>
            </p:cNvPr>
            <p:cNvSpPr/>
            <p:nvPr/>
          </p:nvSpPr>
          <p:spPr>
            <a:xfrm>
              <a:off x="7070997" y="3900872"/>
              <a:ext cx="329649" cy="461507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0000C2-034D-42EB-9CC0-5D1BD631608B}"/>
                </a:ext>
              </a:extLst>
            </p:cNvPr>
            <p:cNvSpPr/>
            <p:nvPr/>
          </p:nvSpPr>
          <p:spPr>
            <a:xfrm>
              <a:off x="6215011" y="2317100"/>
              <a:ext cx="157217" cy="344862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9F3B681-DB5C-4C08-B91E-EDC9F8034BFF}"/>
                </a:ext>
              </a:extLst>
            </p:cNvPr>
            <p:cNvSpPr/>
            <p:nvPr/>
          </p:nvSpPr>
          <p:spPr>
            <a:xfrm>
              <a:off x="5107760" y="3236056"/>
              <a:ext cx="162288" cy="329649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03725E-40DA-46D5-A25F-9B7ED5B4AAFF}"/>
                </a:ext>
              </a:extLst>
            </p:cNvPr>
            <p:cNvSpPr/>
            <p:nvPr/>
          </p:nvSpPr>
          <p:spPr>
            <a:xfrm>
              <a:off x="6920146" y="3233522"/>
              <a:ext cx="162288" cy="33471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26DC6B-2F1B-40A9-8721-A6F5956014CC}"/>
                </a:ext>
              </a:extLst>
            </p:cNvPr>
            <p:cNvSpPr/>
            <p:nvPr/>
          </p:nvSpPr>
          <p:spPr>
            <a:xfrm>
              <a:off x="4488594" y="2268920"/>
              <a:ext cx="162288" cy="329649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2C6D9C-2591-48ED-BDB3-467DADC31C9D}"/>
                </a:ext>
              </a:extLst>
            </p:cNvPr>
            <p:cNvSpPr/>
            <p:nvPr/>
          </p:nvSpPr>
          <p:spPr>
            <a:xfrm>
              <a:off x="7540576" y="2268414"/>
              <a:ext cx="162288" cy="329649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43BBF9B-5876-4388-897E-A2DC374140BA}"/>
                </a:ext>
              </a:extLst>
            </p:cNvPr>
            <p:cNvSpPr/>
            <p:nvPr/>
          </p:nvSpPr>
          <p:spPr>
            <a:xfrm>
              <a:off x="3784154" y="4001704"/>
              <a:ext cx="339791" cy="157217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0C4D7B0-62CA-4036-82AF-A396191A62E1}"/>
                </a:ext>
              </a:extLst>
            </p:cNvPr>
            <p:cNvSpPr/>
            <p:nvPr/>
          </p:nvSpPr>
          <p:spPr>
            <a:xfrm>
              <a:off x="5005225" y="2193355"/>
              <a:ext cx="162288" cy="33471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DA9238-9FA6-4737-976F-7A7AC717A65D}"/>
                </a:ext>
              </a:extLst>
            </p:cNvPr>
            <p:cNvSpPr/>
            <p:nvPr/>
          </p:nvSpPr>
          <p:spPr>
            <a:xfrm>
              <a:off x="4650650" y="3921083"/>
              <a:ext cx="304290" cy="339791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01C842-9EA6-4FDD-A288-542732AC235A}"/>
                </a:ext>
              </a:extLst>
            </p:cNvPr>
            <p:cNvSpPr/>
            <p:nvPr/>
          </p:nvSpPr>
          <p:spPr>
            <a:xfrm>
              <a:off x="7281465" y="3920851"/>
              <a:ext cx="309363" cy="339791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5CD58F-3314-44DF-BC7D-799DC46D19E0}"/>
                </a:ext>
              </a:extLst>
            </p:cNvPr>
            <p:cNvSpPr/>
            <p:nvPr/>
          </p:nvSpPr>
          <p:spPr>
            <a:xfrm>
              <a:off x="6982303" y="2248916"/>
              <a:ext cx="157217" cy="27386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EA42252-E7CB-4E84-A1D7-CEEE9964B243}"/>
                </a:ext>
              </a:extLst>
            </p:cNvPr>
            <p:cNvSpPr/>
            <p:nvPr/>
          </p:nvSpPr>
          <p:spPr>
            <a:xfrm>
              <a:off x="6874223" y="4048353"/>
              <a:ext cx="136930" cy="324576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0AC41FD-2352-4489-815A-6BE2581F586F}"/>
                </a:ext>
              </a:extLst>
            </p:cNvPr>
            <p:cNvSpPr/>
            <p:nvPr/>
          </p:nvSpPr>
          <p:spPr>
            <a:xfrm>
              <a:off x="5228062" y="4046849"/>
              <a:ext cx="136930" cy="329649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12" y="1105816"/>
            <a:ext cx="4126899" cy="3095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40" y="1154084"/>
            <a:ext cx="4293800" cy="3094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2555" y="3956308"/>
            <a:ext cx="4053591" cy="3040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6955" y="3709228"/>
            <a:ext cx="4566479" cy="3424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4232" y="240632"/>
            <a:ext cx="6448926" cy="8651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53223" y="0"/>
            <a:ext cx="1559745" cy="673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5429" y="673224"/>
            <a:ext cx="3807794" cy="770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521" y="307507"/>
            <a:ext cx="11158230" cy="724247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Этнолаборотория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кабинетінің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жабдықталуы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9120">
            <a:off x="7153438" y="1952698"/>
            <a:ext cx="4785185" cy="358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6900060" y="119141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47550-2CE6-4E2D-84DE-53127F68D29A}"/>
              </a:ext>
            </a:extLst>
          </p:cNvPr>
          <p:cNvSpPr/>
          <p:nvPr/>
        </p:nvSpPr>
        <p:spPr>
          <a:xfrm flipH="1">
            <a:off x="261362" y="297578"/>
            <a:ext cx="11796191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4AEE7-E7A8-4D93-AB45-A91A6C8C6905}"/>
              </a:ext>
            </a:extLst>
          </p:cNvPr>
          <p:cNvSpPr txBox="1"/>
          <p:nvPr/>
        </p:nvSpPr>
        <p:spPr>
          <a:xfrm flipH="1">
            <a:off x="300815" y="697267"/>
            <a:ext cx="7752855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>
              <a:defRPr/>
            </a:pPr>
            <a:r>
              <a:rPr lang="kk-KZ" sz="3600" b="1" i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және жеке жұмыстардың</a:t>
            </a:r>
          </a:p>
          <a:p>
            <a:pPr algn="ctr">
              <a:defRPr/>
            </a:pPr>
            <a:r>
              <a:rPr lang="kk-KZ" sz="3600" b="1" i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ұйымдастырылуы</a:t>
            </a:r>
            <a:endParaRPr lang="ru-RU" sz="3600" b="1" i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6931"/>
            <a:ext cx="4412140" cy="3309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449" y="3337953"/>
            <a:ext cx="4728055" cy="354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" y="1082056"/>
            <a:ext cx="6894019" cy="53294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02" y="1434244"/>
            <a:ext cx="5291787" cy="509669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8787" y="1745153"/>
            <a:ext cx="4465887" cy="475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658" y="237048"/>
            <a:ext cx="1214634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alt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Интеллектум»  оқу орталығымен іскерлік байланысты нығайта отырып, қалалық, республикалық «Интеллектум» сайыстарына қатысу жоспарлануда. </a:t>
            </a:r>
          </a:p>
          <a:p>
            <a:pPr algn="just"/>
            <a:endParaRPr lang="kk-KZ" alt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953" y="1499411"/>
            <a:ext cx="5744352" cy="4248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5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b="50468"/>
          <a:stretch/>
        </p:blipFill>
        <p:spPr>
          <a:xfrm>
            <a:off x="277427" y="673768"/>
            <a:ext cx="6123372" cy="485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609346" y="2210774"/>
            <a:ext cx="3625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білім беру ұйымдары қызметкерлерінің қалалық,  республикалық ғылыми-практикалық конференцияларына қатысуы</a:t>
            </a:r>
            <a:endParaRPr lang="ru-RU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04" y="72881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kk-KZ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 нәтиже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9F7E3-ABFF-43CC-9ADF-8C4EC5802123}"/>
              </a:ext>
            </a:extLst>
          </p:cNvPr>
          <p:cNvSpPr txBox="1"/>
          <p:nvPr/>
        </p:nvSpPr>
        <p:spPr>
          <a:xfrm>
            <a:off x="5383201" y="2391762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modern PowerPoint  Presentation that is beautifully  designed.</a:t>
            </a:r>
            <a:endParaRPr lang="ko-K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E532C-C18E-4DBE-9FA4-8075AF94E677}"/>
              </a:ext>
            </a:extLst>
          </p:cNvPr>
          <p:cNvSpPr txBox="1"/>
          <p:nvPr/>
        </p:nvSpPr>
        <p:spPr>
          <a:xfrm>
            <a:off x="7077163" y="4344782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modern PowerPoint  Presentation that is beautifully  designed.</a:t>
            </a:r>
            <a:endParaRPr lang="ko-K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DA01C-5946-4D66-AD0B-A70D3293247D}"/>
              </a:ext>
            </a:extLst>
          </p:cNvPr>
          <p:cNvSpPr txBox="1"/>
          <p:nvPr/>
        </p:nvSpPr>
        <p:spPr>
          <a:xfrm>
            <a:off x="3644869" y="4056044"/>
            <a:ext cx="1440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>
                <a:solidFill>
                  <a:schemeClr val="bg1"/>
                </a:solidFill>
              </a:rPr>
              <a:t>«Ата-аналардың шеберлік мектебі» ұйымдастырылып, балабақша мен ата-ана арасындағы жаңа деңгейдегі серіктестіктігі орнатылады; </a:t>
            </a:r>
          </a:p>
          <a:p>
            <a:pPr algn="r"/>
            <a:r>
              <a:rPr lang="ru-RU" altLang="ko-KR" sz="1200">
                <a:solidFill>
                  <a:schemeClr val="bg1"/>
                </a:solidFill>
              </a:rPr>
              <a:t>Инновациялық «Мультистудия» түсірілім жинағы дайындалады; </a:t>
            </a:r>
          </a:p>
          <a:p>
            <a:pPr algn="r"/>
            <a:r>
              <a:rPr lang="ru-RU" altLang="ko-KR" sz="1200">
                <a:solidFill>
                  <a:schemeClr val="bg1"/>
                </a:solidFill>
              </a:rPr>
              <a:t>Озық іс-тәжірибені басылымдарға шығару және тарату.</a:t>
            </a:r>
          </a:p>
          <a:p>
            <a:pPr algn="r"/>
            <a:endParaRPr lang="ru-RU" altLang="ko-KR" sz="1200" dirty="0">
              <a:solidFill>
                <a:schemeClr val="bg1"/>
              </a:solidFill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A260F784-09CA-4B2B-A523-C6ECCEC00577}"/>
              </a:ext>
            </a:extLst>
          </p:cNvPr>
          <p:cNvSpPr/>
          <p:nvPr/>
        </p:nvSpPr>
        <p:spPr>
          <a:xfrm>
            <a:off x="5969499" y="37063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CB218D8-418F-48B9-BABA-4EA8D392A89C}"/>
              </a:ext>
            </a:extLst>
          </p:cNvPr>
          <p:cNvSpPr/>
          <p:nvPr/>
        </p:nvSpPr>
        <p:spPr>
          <a:xfrm rot="2700000">
            <a:off x="5384318" y="432550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F0C0F7B4-5887-48B1-854C-9CE2881383C7}"/>
              </a:ext>
            </a:extLst>
          </p:cNvPr>
          <p:cNvSpPr/>
          <p:nvPr/>
        </p:nvSpPr>
        <p:spPr>
          <a:xfrm>
            <a:off x="6512089" y="432006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504" y="151410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сапа көрсеткіштері көтеріледі;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Этнолаборотория кабинеті ұйымдастырылады;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87346" y="2276598"/>
            <a:ext cx="7103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«Құм терапиясы» ұлттық салт-дәстүрімізге нақышталып, инновациялық әдіс-тәсілдер арқылы педагогтармен кеңінен қолданылады;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Инновациялық  қимыл-қозғалыстар импровизациясының бейне-түсірілім жинағы дайындалады;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949" y="1034549"/>
            <a:ext cx="4902872" cy="362528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45420" y="4405761"/>
            <a:ext cx="110481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серіктестіктігі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Мультистудия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іс-тәжірибе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басылымға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-773146" y="2626528"/>
            <a:ext cx="12192000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altLang="ko-KR" sz="5867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</a:p>
          <a:p>
            <a:pPr algn="ctr"/>
            <a:r>
              <a:rPr lang="kk-KZ" altLang="ko-KR" sz="5867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 </a:t>
            </a:r>
            <a:endParaRPr lang="ko-KR" altLang="en-US" sz="5867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21" y="0"/>
            <a:ext cx="3042168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38943" y="148038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282671" y="1652095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929773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DC0F012-E118-4B1F-BD95-CD0907AAEF06}"/>
              </a:ext>
            </a:extLst>
          </p:cNvPr>
          <p:cNvSpPr/>
          <p:nvPr/>
        </p:nvSpPr>
        <p:spPr>
          <a:xfrm rot="13519709">
            <a:off x="3669016" y="4255054"/>
            <a:ext cx="440010" cy="4586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1173147-58EF-4634-9D03-19500B7FFAE0}"/>
              </a:ext>
            </a:extLst>
          </p:cNvPr>
          <p:cNvSpPr/>
          <p:nvPr/>
        </p:nvSpPr>
        <p:spPr>
          <a:xfrm rot="19265104" flipH="1">
            <a:off x="4859060" y="178770"/>
            <a:ext cx="613172" cy="6391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ECC085F-3C88-452E-BCDC-04E605FDA619}"/>
              </a:ext>
            </a:extLst>
          </p:cNvPr>
          <p:cNvSpPr/>
          <p:nvPr/>
        </p:nvSpPr>
        <p:spPr>
          <a:xfrm flipH="1">
            <a:off x="5024390" y="1376781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B29791D-4A71-43F8-9898-2A53B67B0622}"/>
              </a:ext>
            </a:extLst>
          </p:cNvPr>
          <p:cNvSpPr/>
          <p:nvPr/>
        </p:nvSpPr>
        <p:spPr>
          <a:xfrm>
            <a:off x="5398711" y="2987718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212742" y="109052"/>
            <a:ext cx="68151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altLang="ko-K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ЖАЛПЫ АҚПАРАТ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369123" y="3110815"/>
            <a:ext cx="6362246" cy="1450762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231897" y="3170848"/>
            <a:ext cx="4999837" cy="1631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Жобалық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endParaRPr lang="ru-RU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топ</a:t>
            </a:r>
          </a:p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85" y="1073762"/>
            <a:ext cx="6413548" cy="1822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78826" y="1151242"/>
            <a:ext cx="6712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Ғимаратың типі: </a:t>
            </a:r>
            <a:r>
              <a:rPr lang="kk-K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екі қабатты, кірпішті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Мекеменің қызмет түрі: </a:t>
            </a:r>
            <a:r>
              <a:rPr lang="kk-K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мектепке дейінгі білім беру</a:t>
            </a:r>
          </a:p>
          <a:p>
            <a:pPr lvl="0" algn="ctr"/>
            <a:r>
              <a:rPr lang="kk-KZ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Мекен жайы: </a:t>
            </a:r>
            <a:r>
              <a:rPr lang="kk-K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010000, Нұр-Сұлтан қ., Алматы 13/1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kk-KZ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+7 (7172) 55-25-44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kk-KZ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balalykshak</a:t>
            </a: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@ mail.ru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24" y="4862097"/>
            <a:ext cx="6419644" cy="99742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042887" y="5006864"/>
            <a:ext cx="55839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Нурмаганбетова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pPr algn="ctr">
              <a:defRPr/>
            </a:pPr>
            <a:r>
              <a:rPr lang="ru-RU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Калымбетова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Ж.Ж.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452" y="967768"/>
            <a:ext cx="3458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Балалық</a:t>
            </a:r>
            <a:r>
              <a:rPr lang="ru-RU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шақ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4400" dirty="0"/>
              <a:t>Эксперимент ала</a:t>
            </a:r>
            <a:r>
              <a:rPr lang="kk-KZ" sz="4400" dirty="0"/>
              <a:t>ңы</a:t>
            </a:r>
            <a:endParaRPr lang="en-US" sz="44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775C97-7ABE-49F0-82B4-C1091008CE36}"/>
              </a:ext>
            </a:extLst>
          </p:cNvPr>
          <p:cNvGrpSpPr/>
          <p:nvPr/>
        </p:nvGrpSpPr>
        <p:grpSpPr>
          <a:xfrm>
            <a:off x="8220635" y="3395255"/>
            <a:ext cx="2653348" cy="2668657"/>
            <a:chOff x="6034844" y="1991247"/>
            <a:chExt cx="2043551" cy="2043551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FEBE1AED-F259-4A41-A52D-E6BA89E8891B}"/>
                </a:ext>
              </a:extLst>
            </p:cNvPr>
            <p:cNvSpPr/>
            <p:nvPr/>
          </p:nvSpPr>
          <p:spPr>
            <a:xfrm rot="2700000">
              <a:off x="6034844" y="1991247"/>
              <a:ext cx="2043551" cy="2043551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53DCC01-4385-457A-B0DA-6B6005703924}"/>
                </a:ext>
              </a:extLst>
            </p:cNvPr>
            <p:cNvSpPr/>
            <p:nvPr/>
          </p:nvSpPr>
          <p:spPr>
            <a:xfrm>
              <a:off x="6137020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4E9E55-6376-447A-AAB6-59E6136F9328}"/>
                </a:ext>
              </a:extLst>
            </p:cNvPr>
            <p:cNvSpPr txBox="1"/>
            <p:nvPr/>
          </p:nvSpPr>
          <p:spPr>
            <a:xfrm>
              <a:off x="6437001" y="2594388"/>
              <a:ext cx="1315194" cy="54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Жас</a:t>
              </a:r>
              <a:r>
                <a:rPr lang="ru-RU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аралығы</a:t>
              </a:r>
              <a:r>
                <a:rPr lang="ru-RU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C23A60-1272-4783-8E53-1CAB576B1121}"/>
              </a:ext>
            </a:extLst>
          </p:cNvPr>
          <p:cNvGrpSpPr/>
          <p:nvPr/>
        </p:nvGrpSpPr>
        <p:grpSpPr>
          <a:xfrm>
            <a:off x="4769326" y="3395259"/>
            <a:ext cx="2653348" cy="2668657"/>
            <a:chOff x="4078901" y="1991247"/>
            <a:chExt cx="2043551" cy="2043551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EF8337D8-A147-449D-9A99-DCEABECDB8F8}"/>
                </a:ext>
              </a:extLst>
            </p:cNvPr>
            <p:cNvSpPr/>
            <p:nvPr/>
          </p:nvSpPr>
          <p:spPr>
            <a:xfrm rot="2700000">
              <a:off x="4078901" y="1991247"/>
              <a:ext cx="2043551" cy="2043551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0D3CC2A-D447-45A2-A765-F5D5A39AE3F0}"/>
                </a:ext>
              </a:extLst>
            </p:cNvPr>
            <p:cNvSpPr/>
            <p:nvPr/>
          </p:nvSpPr>
          <p:spPr>
            <a:xfrm>
              <a:off x="4194615" y="2093425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017EA-8E38-48DB-9AF8-09A04EBB9BB8}"/>
                </a:ext>
              </a:extLst>
            </p:cNvPr>
            <p:cNvSpPr txBox="1"/>
            <p:nvPr/>
          </p:nvSpPr>
          <p:spPr>
            <a:xfrm>
              <a:off x="4456615" y="2569394"/>
              <a:ext cx="1315194" cy="54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Инклюзия топ саны:</a:t>
              </a:r>
              <a:endPara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38BECF-54B0-4D6D-A323-32BB886FFE59}"/>
              </a:ext>
            </a:extLst>
          </p:cNvPr>
          <p:cNvGrpSpPr/>
          <p:nvPr/>
        </p:nvGrpSpPr>
        <p:grpSpPr>
          <a:xfrm>
            <a:off x="1293350" y="3395258"/>
            <a:ext cx="2653348" cy="2668657"/>
            <a:chOff x="2122958" y="1991247"/>
            <a:chExt cx="2043551" cy="2043551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B6AAC4D6-7797-4B0B-B2EA-BE3FC368897A}"/>
                </a:ext>
              </a:extLst>
            </p:cNvPr>
            <p:cNvSpPr/>
            <p:nvPr/>
          </p:nvSpPr>
          <p:spPr>
            <a:xfrm rot="2700000">
              <a:off x="2122958" y="1991247"/>
              <a:ext cx="2043551" cy="2043551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9DFD98-17E1-49A2-B904-EF50A2D7303B}"/>
                </a:ext>
              </a:extLst>
            </p:cNvPr>
            <p:cNvSpPr/>
            <p:nvPr/>
          </p:nvSpPr>
          <p:spPr>
            <a:xfrm>
              <a:off x="2225134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CF7D23-BF7A-4A32-9E60-FF78972F95A6}"/>
                </a:ext>
              </a:extLst>
            </p:cNvPr>
            <p:cNvSpPr txBox="1"/>
            <p:nvPr/>
          </p:nvSpPr>
          <p:spPr>
            <a:xfrm>
              <a:off x="2123423" y="2576727"/>
              <a:ext cx="2015691" cy="54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Барлық</a:t>
              </a:r>
              <a:r>
                <a:rPr lang="ru-RU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қамтылатын</a:t>
              </a:r>
              <a:r>
                <a:rPr lang="ru-RU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топ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26947" y="1721676"/>
            <a:ext cx="12491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b="1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 алаңының жетекшісі: </a:t>
            </a:r>
            <a:r>
              <a:rPr lang="kk-KZ" altLang="ru-RU" sz="2000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№75 балабақша меңгерушісі Нурмаганбетова А</a:t>
            </a:r>
            <a:r>
              <a:rPr lang="ru-RU" altLang="ru-RU" sz="2000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.Н.</a:t>
            </a:r>
            <a:br>
              <a:rPr lang="kk-KZ" altLang="ru-RU" sz="2000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000" b="1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Ғылыми кеңесшісі: </a:t>
            </a:r>
            <a:r>
              <a:rPr lang="kk-KZ" altLang="ru-RU" sz="2000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Жумабекова Ф.Н. -  Еуразия ұлттық университетінің профессоры, п.ғ.к, доцент.</a:t>
            </a:r>
            <a:endParaRPr lang="ru-RU" altLang="ru-RU" sz="2000" dirty="0">
              <a:solidFill>
                <a:srgbClr val="0036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000" b="1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өткізуге рұқсат беруші мекеме: </a:t>
            </a:r>
            <a:r>
              <a:rPr lang="kk-KZ" altLang="ru-RU" sz="2000" dirty="0">
                <a:solidFill>
                  <a:srgbClr val="0036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 қ., Білім Басқармасының сараптамалық Кеңесі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6867" y="4851344"/>
            <a:ext cx="11619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7416" y="4858143"/>
            <a:ext cx="1314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3 - 6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68120" y="4851343"/>
            <a:ext cx="11619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4600" dirty="0" err="1"/>
              <a:t>Сапалы</a:t>
            </a:r>
            <a:r>
              <a:rPr lang="kk-KZ" sz="4600" dirty="0"/>
              <a:t>қ көрсеткіш</a:t>
            </a:r>
            <a:endParaRPr lang="en-US" sz="4600" dirty="0"/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94197" y="1616689"/>
            <a:ext cx="2106077" cy="1260035"/>
            <a:chOff x="596783" y="2425441"/>
            <a:chExt cx="1729147" cy="453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96783" y="2723707"/>
              <a:ext cx="1656184" cy="15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ko-KR" sz="2200" b="1" dirty="0">
                  <a:solidFill>
                    <a:schemeClr val="accent3"/>
                  </a:solidFill>
                </a:rPr>
                <a:t>81</a:t>
              </a:r>
              <a:r>
                <a:rPr lang="ru-RU" altLang="ko-KR" sz="2200" b="1" dirty="0">
                  <a:solidFill>
                    <a:schemeClr val="accent3"/>
                  </a:solidFill>
                </a:rPr>
                <a:t>%</a:t>
              </a:r>
              <a:endParaRPr lang="ko-KR" altLang="en-US" sz="22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669746" y="2425441"/>
              <a:ext cx="1656184" cy="432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Жоғары</a:t>
              </a:r>
              <a:r>
                <a:rPr lang="ru-RU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білімді</a:t>
              </a:r>
              <a:endPara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3891061" y="1621298"/>
            <a:ext cx="2418950" cy="1309688"/>
            <a:chOff x="514198" y="2045721"/>
            <a:chExt cx="1986025" cy="82497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621054" y="2599278"/>
              <a:ext cx="1656184" cy="271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>
                  <a:solidFill>
                    <a:schemeClr val="accent1"/>
                  </a:solidFill>
                </a:rPr>
                <a:t>16%</a:t>
              </a:r>
              <a:endParaRPr lang="ko-KR" altLang="en-US" sz="22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14198" y="2045721"/>
              <a:ext cx="19860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Жоғары</a:t>
              </a:r>
              <a:r>
                <a:rPr lang="ru-RU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санатты</a:t>
              </a:r>
              <a:endPara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18945" y="1621296"/>
            <a:ext cx="2017208" cy="1269949"/>
            <a:chOff x="539552" y="2035880"/>
            <a:chExt cx="1656184" cy="8866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621699"/>
              <a:ext cx="1656184" cy="300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>
                  <a:solidFill>
                    <a:schemeClr val="accent3"/>
                  </a:solidFill>
                </a:rPr>
                <a:t>32%</a:t>
              </a:r>
              <a:endParaRPr lang="ko-KR" altLang="en-US" sz="22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035880"/>
              <a:ext cx="16561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Екінші</a:t>
              </a:r>
              <a:r>
                <a:rPr lang="ru-RU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санатты</a:t>
              </a:r>
              <a:endPara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346157" y="4689911"/>
            <a:ext cx="2026260" cy="1326982"/>
            <a:chOff x="532120" y="2060848"/>
            <a:chExt cx="1663616" cy="13269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>
                  <a:solidFill>
                    <a:schemeClr val="accent4"/>
                  </a:solidFill>
                </a:rPr>
                <a:t>19%</a:t>
              </a:r>
            </a:p>
            <a:p>
              <a:pPr algn="ctr"/>
              <a:endParaRPr lang="ko-KR" altLang="en-US" sz="22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2120" y="2618389"/>
              <a:ext cx="16561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Орта </a:t>
              </a:r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арнаулы</a:t>
              </a:r>
              <a:endPara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598629" y="4689911"/>
            <a:ext cx="2020980" cy="1326982"/>
            <a:chOff x="536455" y="2060848"/>
            <a:chExt cx="1659281" cy="13269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>
                  <a:solidFill>
                    <a:schemeClr val="accent2"/>
                  </a:solidFill>
                </a:rPr>
                <a:t>16%</a:t>
              </a:r>
              <a:endParaRPr lang="ko-KR" altLang="en-US" sz="22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6455" y="2618389"/>
              <a:ext cx="16561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Бірінші</a:t>
              </a:r>
              <a:r>
                <a:rPr lang="ru-RU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altLang="ko-KR" sz="2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санатты</a:t>
              </a:r>
              <a:endPara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8851101" y="4689911"/>
            <a:ext cx="2462587" cy="1326982"/>
            <a:chOff x="325518" y="2060848"/>
            <a:chExt cx="2021852" cy="132698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ko-KR" sz="2200" b="1" dirty="0">
                  <a:solidFill>
                    <a:schemeClr val="accent4"/>
                  </a:solidFill>
                </a:rPr>
                <a:t>64%</a:t>
              </a:r>
              <a:endParaRPr lang="ko-KR" altLang="en-US" sz="22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325518" y="2618389"/>
              <a:ext cx="20218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ko-KR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Жалпы  көрсеткіш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301024" y="232013"/>
            <a:ext cx="9763457" cy="5895832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18930" y="197048"/>
            <a:ext cx="784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altLang="ko-K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 – құқықтық база 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071" y="1198502"/>
            <a:ext cx="9668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(ҚР БҒМ №604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31.10.2018ж.) 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(1-тарау)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анықтамалармен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толықтырылды</a:t>
            </a:r>
            <a:r>
              <a:rPr lang="ru-RU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34009" y="243320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Прямоугольник 13"/>
          <p:cNvSpPr/>
          <p:nvPr/>
        </p:nvSpPr>
        <p:spPr>
          <a:xfrm>
            <a:off x="1429217" y="2333079"/>
            <a:ext cx="8947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ғылымды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2025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2020.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071" y="342477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Прямоугольник 15"/>
          <p:cNvSpPr/>
          <p:nvPr/>
        </p:nvSpPr>
        <p:spPr>
          <a:xfrm>
            <a:off x="1421648" y="3317651"/>
            <a:ext cx="9486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мақаласы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38215" y="435167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Прямоугольник 17"/>
          <p:cNvSpPr/>
          <p:nvPr/>
        </p:nvSpPr>
        <p:spPr>
          <a:xfrm>
            <a:off x="1429217" y="4204242"/>
            <a:ext cx="9827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Қ.К.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Тоқаевтың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қыркүйектегі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Сындарлы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диалог –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өркендеуінің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</a:t>
            </a:r>
            <a:r>
              <a:rPr lang="ru-RU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9217" y="5340727"/>
            <a:ext cx="9303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мен </a:t>
            </a:r>
            <a:r>
              <a:rPr lang="ru-RU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стандарты. 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071" y="544785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-1"/>
            <a:ext cx="8598089" cy="1576317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8606519"/>
              <a:gd name="connsiteY0" fmla="*/ 19050 h 2790825"/>
              <a:gd name="connsiteX1" fmla="*/ 6858000 w 8606519"/>
              <a:gd name="connsiteY1" fmla="*/ 0 h 2790825"/>
              <a:gd name="connsiteX2" fmla="*/ 8606519 w 8606519"/>
              <a:gd name="connsiteY2" fmla="*/ 2790825 h 2790825"/>
              <a:gd name="connsiteX3" fmla="*/ 0 w 8606519"/>
              <a:gd name="connsiteY3" fmla="*/ 2790825 h 2790825"/>
              <a:gd name="connsiteX4" fmla="*/ 0 w 8606519"/>
              <a:gd name="connsiteY4" fmla="*/ 19050 h 2790825"/>
              <a:gd name="connsiteX0" fmla="*/ 0 w 6858000"/>
              <a:gd name="connsiteY0" fmla="*/ 19050 h 2815414"/>
              <a:gd name="connsiteX1" fmla="*/ 6858000 w 6858000"/>
              <a:gd name="connsiteY1" fmla="*/ 0 h 2815414"/>
              <a:gd name="connsiteX2" fmla="*/ 5501579 w 6858000"/>
              <a:gd name="connsiteY2" fmla="*/ 2815414 h 2815414"/>
              <a:gd name="connsiteX3" fmla="*/ 0 w 6858000"/>
              <a:gd name="connsiteY3" fmla="*/ 2790825 h 2815414"/>
              <a:gd name="connsiteX4" fmla="*/ 0 w 6858000"/>
              <a:gd name="connsiteY4" fmla="*/ 19050 h 2815414"/>
              <a:gd name="connsiteX0" fmla="*/ 0 w 9495694"/>
              <a:gd name="connsiteY0" fmla="*/ 19050 h 2815414"/>
              <a:gd name="connsiteX1" fmla="*/ 9495694 w 9495694"/>
              <a:gd name="connsiteY1" fmla="*/ 0 h 2815414"/>
              <a:gd name="connsiteX2" fmla="*/ 5501579 w 9495694"/>
              <a:gd name="connsiteY2" fmla="*/ 2815414 h 2815414"/>
              <a:gd name="connsiteX3" fmla="*/ 0 w 9495694"/>
              <a:gd name="connsiteY3" fmla="*/ 2790825 h 2815414"/>
              <a:gd name="connsiteX4" fmla="*/ 0 w 9495694"/>
              <a:gd name="connsiteY4" fmla="*/ 19050 h 2815414"/>
              <a:gd name="connsiteX0" fmla="*/ 0 w 9495694"/>
              <a:gd name="connsiteY0" fmla="*/ 19050 h 2815414"/>
              <a:gd name="connsiteX1" fmla="*/ 9495694 w 9495694"/>
              <a:gd name="connsiteY1" fmla="*/ 0 h 2815414"/>
              <a:gd name="connsiteX2" fmla="*/ 7430862 w 9495694"/>
              <a:gd name="connsiteY2" fmla="*/ 2815414 h 2815414"/>
              <a:gd name="connsiteX3" fmla="*/ 0 w 9495694"/>
              <a:gd name="connsiteY3" fmla="*/ 2790825 h 2815414"/>
              <a:gd name="connsiteX4" fmla="*/ 0 w 9495694"/>
              <a:gd name="connsiteY4" fmla="*/ 19050 h 2815414"/>
              <a:gd name="connsiteX0" fmla="*/ 0 w 9495694"/>
              <a:gd name="connsiteY0" fmla="*/ 19050 h 2840001"/>
              <a:gd name="connsiteX1" fmla="*/ 9495694 w 9495694"/>
              <a:gd name="connsiteY1" fmla="*/ 0 h 2840001"/>
              <a:gd name="connsiteX2" fmla="*/ 7400718 w 9495694"/>
              <a:gd name="connsiteY2" fmla="*/ 2840001 h 2840001"/>
              <a:gd name="connsiteX3" fmla="*/ 0 w 9495694"/>
              <a:gd name="connsiteY3" fmla="*/ 2790825 h 2840001"/>
              <a:gd name="connsiteX4" fmla="*/ 0 w 9495694"/>
              <a:gd name="connsiteY4" fmla="*/ 19050 h 2840001"/>
              <a:gd name="connsiteX0" fmla="*/ 0 w 9495694"/>
              <a:gd name="connsiteY0" fmla="*/ 19050 h 2815414"/>
              <a:gd name="connsiteX1" fmla="*/ 9495694 w 9495694"/>
              <a:gd name="connsiteY1" fmla="*/ 0 h 2815414"/>
              <a:gd name="connsiteX2" fmla="*/ 7430864 w 9495694"/>
              <a:gd name="connsiteY2" fmla="*/ 2815414 h 2815414"/>
              <a:gd name="connsiteX3" fmla="*/ 0 w 9495694"/>
              <a:gd name="connsiteY3" fmla="*/ 2790825 h 2815414"/>
              <a:gd name="connsiteX4" fmla="*/ 0 w 9495694"/>
              <a:gd name="connsiteY4" fmla="*/ 19050 h 2815414"/>
              <a:gd name="connsiteX0" fmla="*/ 0 w 9495694"/>
              <a:gd name="connsiteY0" fmla="*/ 19050 h 2840003"/>
              <a:gd name="connsiteX1" fmla="*/ 9495694 w 9495694"/>
              <a:gd name="connsiteY1" fmla="*/ 0 h 2840003"/>
              <a:gd name="connsiteX2" fmla="*/ 7400720 w 9495694"/>
              <a:gd name="connsiteY2" fmla="*/ 2840003 h 2840003"/>
              <a:gd name="connsiteX3" fmla="*/ 0 w 9495694"/>
              <a:gd name="connsiteY3" fmla="*/ 2790825 h 2840003"/>
              <a:gd name="connsiteX4" fmla="*/ 0 w 9495694"/>
              <a:gd name="connsiteY4" fmla="*/ 19050 h 28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694" h="2840003">
                <a:moveTo>
                  <a:pt x="0" y="19050"/>
                </a:moveTo>
                <a:lnTo>
                  <a:pt x="9495694" y="0"/>
                </a:lnTo>
                <a:lnTo>
                  <a:pt x="7400720" y="2840003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1349165" y="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ko-KR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Көкейкестілігі</a:t>
            </a:r>
            <a:endParaRPr lang="ru-RU" altLang="ko-KR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r="29252"/>
          <a:stretch>
            <a:fillRect/>
          </a:stretch>
        </p:blipFill>
        <p:spPr>
          <a:xfrm>
            <a:off x="7724632" y="0"/>
            <a:ext cx="4626592" cy="6858000"/>
          </a:xfrm>
        </p:spPr>
      </p:pic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5535" y="5040543"/>
            <a:ext cx="78747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ұйымдағы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әдеп-ғұрыпты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рухани-адамгершілікке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көзделеді</a:t>
            </a:r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ko-K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35" y="1562668"/>
            <a:ext cx="8611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145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жағдайындағы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тұжырымдамалық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ҚР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желтоқсандағы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988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қаулысымен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ғылымды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2025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алушының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рухани-адамгершілік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1.6. -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altLang="ko-K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98" y="1368204"/>
            <a:ext cx="2525274" cy="18939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1323179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2466400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1226" y="3236700"/>
            <a:ext cx="12190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 зияткерлік  қабілеттерін дамытуда инновациялық технологияларды пайдаланудың тиімділігін анықтау;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302328" y="794723"/>
            <a:ext cx="5891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дамытуда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altLang="ko-KR" sz="1200" i="1" dirty="0">
              <a:cs typeface="Arial" pitchFamily="34" charset="0"/>
            </a:endParaRPr>
          </a:p>
          <a:p>
            <a:endParaRPr lang="ru-RU" altLang="ko-KR" sz="1200" dirty="0"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90899" y="2442376"/>
            <a:ext cx="22493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ko-K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0899" y="107072"/>
            <a:ext cx="2277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ko-K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ko-K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0" y="28315"/>
            <a:ext cx="12120123" cy="910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50126" y="-7689"/>
            <a:ext cx="11864026" cy="8702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Іс-тәжірибенің</a:t>
            </a:r>
            <a:r>
              <a:rPr lang="ru-RU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жаңашылдығы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597561"/>
              </p:ext>
            </p:extLst>
          </p:nvPr>
        </p:nvGraphicFramePr>
        <p:xfrm>
          <a:off x="587791" y="736342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1046265" y="1169640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722229" y="60437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753995" y="719614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F3F34-7057-46D9-B237-C28B1715356A}"/>
              </a:ext>
            </a:extLst>
          </p:cNvPr>
          <p:cNvSpPr txBox="1"/>
          <p:nvPr/>
        </p:nvSpPr>
        <p:spPr>
          <a:xfrm>
            <a:off x="2452870" y="1170930"/>
            <a:ext cx="7552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интеллектуалдық қабілетін дамытуға арналған, арнайы кабинеттер жабдықталып,  оқу іс-әрекетінде  аталған жүйенің тиімді пайдаланылуы.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075434"/>
              </p:ext>
            </p:extLst>
          </p:nvPr>
        </p:nvGraphicFramePr>
        <p:xfrm>
          <a:off x="1937804" y="2680117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2383202" y="313606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2090142" y="2562058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2104008" y="268603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45653-18BE-42C8-8B91-0E2771990492}"/>
              </a:ext>
            </a:extLst>
          </p:cNvPr>
          <p:cNvSpPr txBox="1"/>
          <p:nvPr/>
        </p:nvSpPr>
        <p:spPr>
          <a:xfrm>
            <a:off x="3801789" y="2969872"/>
            <a:ext cx="8112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рухани-адамгерішілікке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сіңірген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тәрбиелеудің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жолдарының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қарастырылуы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227259"/>
              </p:ext>
            </p:extLst>
          </p:nvPr>
        </p:nvGraphicFramePr>
        <p:xfrm>
          <a:off x="3196106" y="4587887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3641504" y="5021185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3329450" y="444848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3362310" y="4571158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07B578-AF0C-4CB6-B5BF-617BC0CCDF6A}"/>
              </a:ext>
            </a:extLst>
          </p:cNvPr>
          <p:cNvSpPr txBox="1"/>
          <p:nvPr/>
        </p:nvSpPr>
        <p:spPr>
          <a:xfrm>
            <a:off x="5060091" y="4877642"/>
            <a:ext cx="638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 тәрбие мен балабақшадағы тәрбиенің сабақастығы сақталады және оқу әдістемелік көмекші құралдар дайындалады.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789" y="5211990"/>
            <a:ext cx="535916" cy="49083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052" y="1302364"/>
            <a:ext cx="419827" cy="42476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373" y="3260047"/>
            <a:ext cx="553240" cy="5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893DA-0AA7-4ED4-B1BF-AD3CB4CBD989}"/>
              </a:ext>
            </a:extLst>
          </p:cNvPr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3D62284B-86C9-44BE-98C1-69212FDB0E99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64DF9E44-0CE6-4987-838D-6B8E77C6C01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6EE2CD6-42F7-4E39-8147-2F24E4B3C318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1475E960-E79C-4F56-826F-0A072B710DD5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D625ECB-7436-4428-B92E-CC1C16941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165AC3E-1B3F-47F0-86C8-F52B4CF60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23" y="60011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3200" dirty="0" err="1"/>
              <a:t>Іс</a:t>
            </a:r>
            <a:r>
              <a:rPr lang="ru-RU" sz="3200" dirty="0"/>
              <a:t> </a:t>
            </a:r>
            <a:r>
              <a:rPr lang="ru-RU" sz="3200" dirty="0" err="1"/>
              <a:t>тәжірибенің</a:t>
            </a:r>
            <a:r>
              <a:rPr lang="ru-RU" sz="3200" dirty="0"/>
              <a:t> </a:t>
            </a:r>
            <a:r>
              <a:rPr lang="ru-RU" sz="3200" dirty="0" err="1"/>
              <a:t>нәтижесінде</a:t>
            </a:r>
            <a:r>
              <a:rPr lang="ru-RU" sz="3200" dirty="0"/>
              <a:t>: </a:t>
            </a:r>
            <a:br>
              <a:rPr lang="ru-RU" sz="3200" dirty="0"/>
            </a:br>
            <a:endParaRPr lang="en-US" sz="3200" dirty="0"/>
          </a:p>
        </p:txBody>
      </p: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4CBBB739-3C59-4AB7-8C5D-16C39D0E1F94}"/>
              </a:ext>
            </a:extLst>
          </p:cNvPr>
          <p:cNvSpPr/>
          <p:nvPr/>
        </p:nvSpPr>
        <p:spPr>
          <a:xfrm flipH="1">
            <a:off x="7432175" y="34900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F141197-C0A3-4F91-87D8-78A26286CA03}"/>
              </a:ext>
            </a:extLst>
          </p:cNvPr>
          <p:cNvSpPr/>
          <p:nvPr/>
        </p:nvSpPr>
        <p:spPr>
          <a:xfrm rot="2700000">
            <a:off x="5210794" y="4342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D09992CC-A9D6-4D3A-BD08-5E91AC8A96E8}"/>
              </a:ext>
            </a:extLst>
          </p:cNvPr>
          <p:cNvSpPr/>
          <p:nvPr/>
        </p:nvSpPr>
        <p:spPr>
          <a:xfrm>
            <a:off x="6581542" y="442647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aphic 118">
            <a:extLst>
              <a:ext uri="{FF2B5EF4-FFF2-40B4-BE49-F238E27FC236}">
                <a16:creationId xmlns:a16="http://schemas.microsoft.com/office/drawing/2014/main" id="{AE86DA0F-42D8-4C6A-A55A-8D60BD744D7F}"/>
              </a:ext>
            </a:extLst>
          </p:cNvPr>
          <p:cNvGrpSpPr/>
          <p:nvPr/>
        </p:nvGrpSpPr>
        <p:grpSpPr>
          <a:xfrm>
            <a:off x="5199702" y="1738739"/>
            <a:ext cx="1907216" cy="1601462"/>
            <a:chOff x="146982" y="2897551"/>
            <a:chExt cx="2860201" cy="240167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22C8E6-FDB4-46F4-8B96-D816C2E37A9D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F5123B-8E9A-4E2D-88C7-50E86EEF02D0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9BC8402-BBE9-43C7-AB9D-C5543618B624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301FFC-1283-4B72-B3CC-0EE450FDFBF8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EF0A578-BE51-4671-B985-C15CA9B4F8FC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58FBC7-F606-4F13-9271-0F33049E77A0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B8C920-933D-4BD9-A7FA-1B3AD3588AC6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34AFB39-1C0C-439C-BE07-22BA346EBCD2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8BBC6-3256-4CE9-AB13-2B7FD2F8F121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AAF05D-8DC1-4731-907C-2ED461F6A3E6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B6E0A7C-B3F1-46A9-940B-0969A28FCAC7}"/>
              </a:ext>
            </a:extLst>
          </p:cNvPr>
          <p:cNvSpPr/>
          <p:nvPr/>
        </p:nvSpPr>
        <p:spPr>
          <a:xfrm>
            <a:off x="5328007" y="3319556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478970" y="1966047"/>
            <a:ext cx="4864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 оқу-тәрбие қызметінде ұлттық салт-дәстүрлерді заманауи бағытта өмір тәжірибесінде пайдалана алады;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32175" y="1990297"/>
            <a:ext cx="43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материалдары жинақталып, толықтырылып, өңделіп, нәтижелері қорытындыланады;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208804" y="3964692"/>
            <a:ext cx="4726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 жұмыс жасауда тиімді әдіс-тәсілдерді  қолданудың барысында педагогтардың кәсіби құзіреттілігі жетілдіріледі және біліктіліктері арттырылады;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07113" y="3964692"/>
            <a:ext cx="4095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қабілеттірін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kk-KZ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26554" y="5675141"/>
            <a:ext cx="414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ұйымдарға арналаған әдістемелік көмекші құралдар дайындалады; 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1118</Words>
  <Application>Microsoft Office PowerPoint</Application>
  <PresentationFormat>Широкоэкранный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Tukbaeva</cp:lastModifiedBy>
  <cp:revision>125</cp:revision>
  <dcterms:created xsi:type="dcterms:W3CDTF">2019-01-14T06:35:35Z</dcterms:created>
  <dcterms:modified xsi:type="dcterms:W3CDTF">2021-12-03T08:28:38Z</dcterms:modified>
</cp:coreProperties>
</file>